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9"/>
  </p:notesMasterIdLst>
  <p:sldIdLst>
    <p:sldId id="256" r:id="rId2"/>
    <p:sldId id="271" r:id="rId3"/>
    <p:sldId id="276" r:id="rId4"/>
    <p:sldId id="259" r:id="rId5"/>
    <p:sldId id="262" r:id="rId6"/>
    <p:sldId id="274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 snapToGrid="0">
      <p:cViewPr varScale="1">
        <p:scale>
          <a:sx n="87" d="100"/>
          <a:sy n="87" d="100"/>
        </p:scale>
        <p:origin x="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egasus\departamentos\subsecretaria-Financeiro\TR%20IF\apresenta&#231;&#227;o%20do%20edit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65114045871281E-2"/>
          <c:y val="0.15910600622947121"/>
          <c:w val="0.95669771908257439"/>
          <c:h val="0.747522282973159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ORÇAMENTO!$C$15:$E$15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2017*</c:v>
                </c:pt>
              </c:strCache>
            </c:strRef>
          </c:cat>
          <c:val>
            <c:numRef>
              <c:f>ORÇAMENTO!$C$16:$E$16</c:f>
              <c:numCache>
                <c:formatCode>#,##0.00</c:formatCode>
                <c:ptCount val="3"/>
                <c:pt idx="0">
                  <c:v>69178114.950000003</c:v>
                </c:pt>
                <c:pt idx="1">
                  <c:v>81325311.849999994</c:v>
                </c:pt>
                <c:pt idx="2" formatCode="_(* #,##0.00_);_(* \(#,##0.00\);_(* &quot;-&quot;??_);_(@_)">
                  <c:v>67306685.109999999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615498800"/>
        <c:axId val="1615508592"/>
      </c:barChart>
      <c:catAx>
        <c:axId val="161549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15508592"/>
        <c:crosses val="autoZero"/>
        <c:auto val="1"/>
        <c:lblAlgn val="ctr"/>
        <c:lblOffset val="100"/>
        <c:noMultiLvlLbl val="0"/>
      </c:catAx>
      <c:valAx>
        <c:axId val="16155085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61549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D8F40-7016-4C53-AB73-EFC742822E3C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2B88-F0ED-4463-8C1D-EF8CCAB31F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310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92B88-F0ED-4463-8C1D-EF8CCAB31FD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85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92B88-F0ED-4463-8C1D-EF8CCAB31FD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15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92B88-F0ED-4463-8C1D-EF8CCAB31FD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475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92B88-F0ED-4463-8C1D-EF8CCAB31FD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768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92B88-F0ED-4463-8C1D-EF8CCAB31FD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56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92B88-F0ED-4463-8C1D-EF8CCAB31FD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87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7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8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2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4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3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2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8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4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3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9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0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6879" y="1714791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r>
              <a:rPr lang="pt-BR" sz="4000" b="1" dirty="0" smtClean="0"/>
              <a:t>APRESENTAÇÃO DO EDITAL E ESCLARECIMENTOS PARA CONTRATAÇÃO DE INSTITUIÇÃO FINANCEIRA </a:t>
            </a:r>
            <a:endParaRPr lang="pt-BR" sz="4000" b="1" dirty="0"/>
          </a:p>
        </p:txBody>
      </p:sp>
      <p:pic>
        <p:nvPicPr>
          <p:cNvPr id="4" name="Imagem 3" descr="C:\Users\NCARLA~1.ROD\AppData\Local\Temp\Rar$DIa0.811\Logo DP RJ horizontal co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02" y="37711"/>
            <a:ext cx="7105197" cy="1543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08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685" y="66944"/>
            <a:ext cx="11065630" cy="6604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Defensoria Pública do Estado do Rio de 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Janeiro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m 3" descr="C:\Users\NCARLA~1.ROD\AppData\Local\Temp\Rar$DIa0.811\Logo DP RJ horizontal c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20" y="6376791"/>
            <a:ext cx="1980408" cy="4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468818" y="701051"/>
            <a:ext cx="9144000" cy="800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 BENEFICIÁRIOS</a:t>
            </a:r>
            <a:endParaRPr lang="pt-BR" sz="4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468818" y="1613075"/>
            <a:ext cx="91053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Defensoria Pública </a:t>
            </a:r>
            <a:r>
              <a:rPr lang="pt-BR" sz="2000" dirty="0" smtClean="0"/>
              <a:t>possui, </a:t>
            </a:r>
            <a:r>
              <a:rPr lang="pt-BR" sz="2000" dirty="0"/>
              <a:t>em seu quadro, </a:t>
            </a:r>
            <a:r>
              <a:rPr lang="pt-BR" sz="2000" dirty="0" smtClean="0"/>
              <a:t>Defensores Públicos, servidores, residentes e bolsistas.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 Instituição conta com grande </a:t>
            </a:r>
            <a:r>
              <a:rPr lang="pt-BR" sz="2000" dirty="0"/>
              <a:t>quantitativo de </a:t>
            </a:r>
            <a:r>
              <a:rPr lang="pt-BR" sz="2000" dirty="0" smtClean="0"/>
              <a:t>estagiários </a:t>
            </a:r>
            <a:r>
              <a:rPr lang="pt-BR" sz="2000" dirty="0"/>
              <a:t>cujo pagamento, apesar de </a:t>
            </a:r>
            <a:r>
              <a:rPr lang="pt-BR" sz="2000" dirty="0" smtClean="0"/>
              <a:t>não ser objeto do TR do Edital nº 01/2017, é efetuado, de forma terceirizada (prestadora de serviço),  </a:t>
            </a:r>
            <a:r>
              <a:rPr lang="pt-BR" sz="2000" dirty="0"/>
              <a:t>em conta bancária pertencente à Instituição Bancária </a:t>
            </a:r>
            <a:r>
              <a:rPr lang="pt-BR" sz="2000" dirty="0" smtClean="0"/>
              <a:t>contratada (item 12.7 do TR), o que permite o ingresso de potenciais clientes.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 err="1" smtClean="0"/>
              <a:t>float</a:t>
            </a:r>
            <a:r>
              <a:rPr lang="pt-BR" sz="2000" dirty="0" smtClean="0"/>
              <a:t> para pagamento da folha dos Defensores Públicos ativos, servidores e bolsistas é de 02 dias conforme item 13.5 do TR.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 err="1" smtClean="0"/>
              <a:t>float</a:t>
            </a:r>
            <a:r>
              <a:rPr lang="pt-BR" sz="2000" dirty="0" smtClean="0"/>
              <a:t> para pagamento da empresa terceirizada responsável pelo pagamento dos estagiários é de 02 dias conforme item 13.10.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422193"/>
              </p:ext>
            </p:extLst>
          </p:nvPr>
        </p:nvGraphicFramePr>
        <p:xfrm>
          <a:off x="2917692" y="5104263"/>
          <a:ext cx="6246252" cy="1826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2210"/>
                <a:gridCol w="1602174"/>
                <a:gridCol w="2431868"/>
              </a:tblGrid>
              <a:tr h="4598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Beneficiários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Quantidade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Folha de Pagamento (Mensal)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46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Servidores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2.238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R$   24.883.953,91 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6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Estagiários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2.000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R$     1.304.340,00 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6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Residentes Jurídicos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170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R$         226.100,00 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6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Total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4.408</a:t>
                      </a:r>
                      <a:endParaRPr lang="pt-BR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R$   26.414.393,91 </a:t>
                      </a:r>
                      <a:endParaRPr lang="pt-BR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4667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Média Salarial (Mensal)</a:t>
                      </a:r>
                      <a:endParaRPr lang="pt-BR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pt-BR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R$              5.992,38 </a:t>
                      </a:r>
                      <a:endParaRPr lang="pt-BR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01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443" y="0"/>
            <a:ext cx="11065630" cy="6604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Defensoria Pública do Estado do Rio de 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Janeiro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m 3" descr="C:\Users\NCARLA~1.ROD\AppData\Local\Temp\Rar$DIa0.811\Logo DP RJ horizontal c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20" y="6376791"/>
            <a:ext cx="1980408" cy="4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475258" y="443100"/>
            <a:ext cx="9144000" cy="118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 </a:t>
            </a:r>
            <a:r>
              <a:rPr lang="pt-BR" dirty="0"/>
              <a:t>ROTATIVIDADE DOS ESTAGIÁRIOS</a:t>
            </a:r>
            <a:endParaRPr lang="pt-BR" sz="8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475258" y="1527662"/>
            <a:ext cx="9105364" cy="15081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elevado quantitativo de vagas para estagiários permite o ingresso constante de novos clientes, sem portabilidade e com perfil diferenciado. </a:t>
            </a:r>
          </a:p>
          <a:p>
            <a:endParaRPr lang="pt-B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Como podemos observar na tabela abaixo, a Defensoria Pública apresenta uma alta rotatividade de estagiários.</a:t>
            </a:r>
            <a:endParaRPr lang="pt-BR" sz="20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46541"/>
              </p:ext>
            </p:extLst>
          </p:nvPr>
        </p:nvGraphicFramePr>
        <p:xfrm>
          <a:off x="3580326" y="3138802"/>
          <a:ext cx="4364598" cy="3558214"/>
        </p:xfrm>
        <a:graphic>
          <a:graphicData uri="http://schemas.openxmlformats.org/drawingml/2006/table">
            <a:tbl>
              <a:tblPr/>
              <a:tblGrid>
                <a:gridCol w="1454866"/>
                <a:gridCol w="1454866"/>
                <a:gridCol w="1454866"/>
              </a:tblGrid>
              <a:tr h="303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Desligados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Setembro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7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964">
                <a:tc gridSpan="3">
                  <a:txBody>
                    <a:bodyPr/>
                    <a:lstStyle/>
                    <a:p>
                      <a:pPr algn="l" rtl="0" fontAlgn="t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Informações obtidas junto ao Centro de Integração Empresa Escola - CIEE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04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685" y="66944"/>
            <a:ext cx="11065630" cy="6604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Defensoria Pública do Estado do Rio de 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Janeiro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m 3" descr="C:\Users\NCARLA~1.ROD\AppData\Local\Temp\Rar$DIa0.811\Logo DP RJ horizontal c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20" y="6376791"/>
            <a:ext cx="1980408" cy="4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449500" y="727344"/>
            <a:ext cx="9144000" cy="118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RESIDENTES JURÍDICOS</a:t>
            </a:r>
            <a:endParaRPr lang="pt-BR" sz="4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49500" y="889802"/>
            <a:ext cx="9105364" cy="5324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Os residentes atuam na Defensoria Pública pelo período máximo de 02 anos e fazem jus à bolsa auxílio de R$ </a:t>
            </a:r>
            <a:r>
              <a:rPr lang="pt-BR" sz="2000" dirty="0" smtClean="0"/>
              <a:t>1.330,00</a:t>
            </a:r>
            <a:r>
              <a:rPr lang="pt-BR" sz="2000" dirty="0"/>
              <a:t>. </a:t>
            </a: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Os residentes podem exercer advocacia ou outro cargo desde que compatível com carga horária de 28 horas semanais de atividade prática na Defensoria Pública.</a:t>
            </a: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Em Agosto de 2016 a Defensoria Pública nomeou 120 residentes do 1° Concurso para Residentes Jurídicos. Com o término em agosto de 2018, esse quantitativo será substituído por novos profissionais.</a:t>
            </a:r>
          </a:p>
          <a:p>
            <a:pPr algn="just"/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 2º Concurso para o preenchimento de mais 55 vagas já está em andamento com previsão de posse para Fevereiro de 2018.</a:t>
            </a:r>
          </a:p>
          <a:p>
            <a:pPr algn="just"/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9183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685" y="66944"/>
            <a:ext cx="11065630" cy="6604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Defensoria Pública do Estado do Rio de 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Janeiro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m 3" descr="C:\Users\NCARLA~1.ROD\AppData\Local\Temp\Rar$DIa0.811\Logo DP RJ horizontal c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20" y="6376791"/>
            <a:ext cx="1980408" cy="4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449500" y="727344"/>
            <a:ext cx="9144000" cy="118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FORNECEDORES</a:t>
            </a:r>
            <a:endParaRPr lang="pt-BR" sz="4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88136" y="1910299"/>
            <a:ext cx="91053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Defensoria Pública </a:t>
            </a:r>
            <a:r>
              <a:rPr lang="pt-BR" sz="2000" dirty="0" smtClean="0"/>
              <a:t>possui 144 fornecedores contínuos, além dos não contínuos.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Em 2017, até o mês de setembro, a Defensoria Pública executou o total de 1.557 Ordens Bancárias, o que representa uma média de 173 Ordens Bancárias por mês. Conforme previsto no item 13.10 do TR, o </a:t>
            </a:r>
            <a:r>
              <a:rPr lang="pt-BR" sz="2000" dirty="0" err="1" smtClean="0"/>
              <a:t>float</a:t>
            </a:r>
            <a:r>
              <a:rPr lang="pt-BR" sz="2000" dirty="0" smtClean="0"/>
              <a:t> para esta operação será de 02 dias.</a:t>
            </a:r>
            <a:endParaRPr lang="pt-BR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0993"/>
              </p:ext>
            </p:extLst>
          </p:nvPr>
        </p:nvGraphicFramePr>
        <p:xfrm>
          <a:off x="2575774" y="3494376"/>
          <a:ext cx="6458039" cy="2236721"/>
        </p:xfrm>
        <a:graphic>
          <a:graphicData uri="http://schemas.openxmlformats.org/drawingml/2006/table">
            <a:tbl>
              <a:tblPr/>
              <a:tblGrid>
                <a:gridCol w="4561909"/>
                <a:gridCol w="1896130"/>
              </a:tblGrid>
              <a:tr h="861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Maiores Fornecedores Contínuos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Mensal de Pagamento (em 2017)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</a:tr>
              <a:tr h="2749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Integração Empresa Escola - CIEE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1.072.290,04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9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Sodexo Pass do Brasil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600.532,04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749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Laquix Comércio e Serviços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511.526,61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9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Investiplan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411.322,19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749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Telemar Norte Leste S/A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364.019,86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46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685" y="66944"/>
            <a:ext cx="11065630" cy="6604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Defensoria Pública do Estado do Rio de 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Janeiro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m 3" descr="C:\Users\NCARLA~1.ROD\AppData\Local\Temp\Rar$DIa0.811\Logo DP RJ horizontal c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20" y="6376791"/>
            <a:ext cx="1980408" cy="4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449500" y="1036436"/>
            <a:ext cx="9144000" cy="118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EVOLUÇÃO DOS GASTOS COM CUSTEIO E INVESTIMENTO</a:t>
            </a:r>
            <a:endParaRPr lang="pt-BR" sz="40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7042"/>
              </p:ext>
            </p:extLst>
          </p:nvPr>
        </p:nvGraphicFramePr>
        <p:xfrm>
          <a:off x="2099256" y="2219391"/>
          <a:ext cx="7263684" cy="357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647235" y="5864996"/>
            <a:ext cx="3895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*Considerando os pagamentos até setembro de 2017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75936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685" y="66944"/>
            <a:ext cx="11065630" cy="6604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Defensoria Pública do Estado do Rio de </a:t>
            </a: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</a:rPr>
              <a:t>Janeiro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m 3" descr="C:\Users\NCARLA~1.ROD\AppData\Local\Temp\Rar$DIa0.811\Logo DP RJ horizontal c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20" y="6376791"/>
            <a:ext cx="1980408" cy="4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449500" y="727344"/>
            <a:ext cx="9144000" cy="118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Principais Consignatárias</a:t>
            </a:r>
            <a:endParaRPr lang="pt-BR" sz="40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332900"/>
              </p:ext>
            </p:extLst>
          </p:nvPr>
        </p:nvGraphicFramePr>
        <p:xfrm>
          <a:off x="2537137" y="1815919"/>
          <a:ext cx="6915955" cy="4560874"/>
        </p:xfrm>
        <a:graphic>
          <a:graphicData uri="http://schemas.openxmlformats.org/drawingml/2006/table">
            <a:tbl>
              <a:tblPr/>
              <a:tblGrid>
                <a:gridCol w="3735658"/>
                <a:gridCol w="1839626"/>
                <a:gridCol w="1340671"/>
              </a:tblGrid>
              <a:tr h="661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Principais Consignatárias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Processado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Outubro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BRADESCO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555.258,16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BRADESCO FINANCIAMENTOS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101.301,49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ITAU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96.022,22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989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ITAU BMG CONSIGNADO S/A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74.589,57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DAYCOVAL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49.416,95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989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OLE BONSUCESSO CONSIGNADO S.A.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43.784,98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PAN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42.060,03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DO BRASIL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37.164,59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999.597,99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1.195.397,16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02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586</Words>
  <Application>Microsoft Office PowerPoint</Application>
  <PresentationFormat>Widescreen</PresentationFormat>
  <Paragraphs>136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    APRESENTAÇÃO DO EDITAL E ESCLARECIMENTOS PARA CONTRATAÇÃO DE INSTITUIÇÃO FINANCEIRA </vt:lpstr>
      <vt:lpstr>Defensoria Pública do Estado do Rio de Janeiro</vt:lpstr>
      <vt:lpstr>Defensoria Pública do Estado do Rio de Janeiro</vt:lpstr>
      <vt:lpstr>Defensoria Pública do Estado do Rio de Janeiro</vt:lpstr>
      <vt:lpstr>Defensoria Pública do Estado do Rio de Janeiro</vt:lpstr>
      <vt:lpstr>Defensoria Pública do Estado do Rio de Janeiro</vt:lpstr>
      <vt:lpstr>Defensoria Pública do Estado do Rio de Janeiro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EXERCÍCIO DE 2016</dc:title>
  <dc:creator>Jose Pereira de Assis Netto</dc:creator>
  <cp:lastModifiedBy>Carla Costa Davila</cp:lastModifiedBy>
  <cp:revision>62</cp:revision>
  <dcterms:created xsi:type="dcterms:W3CDTF">2016-12-14T17:26:31Z</dcterms:created>
  <dcterms:modified xsi:type="dcterms:W3CDTF">2017-10-25T17:56:57Z</dcterms:modified>
</cp:coreProperties>
</file>